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8" r:id="rId3"/>
  </p:sldMasterIdLst>
  <p:sldIdLst>
    <p:sldId id="256" r:id="rId4"/>
    <p:sldId id="274" r:id="rId5"/>
    <p:sldId id="259" r:id="rId6"/>
    <p:sldId id="285" r:id="rId7"/>
    <p:sldId id="288" r:id="rId8"/>
    <p:sldId id="275" r:id="rId9"/>
    <p:sldId id="276" r:id="rId10"/>
    <p:sldId id="262" r:id="rId11"/>
    <p:sldId id="290" r:id="rId12"/>
    <p:sldId id="291" r:id="rId13"/>
    <p:sldId id="287" r:id="rId1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Aydon" initials="KA" lastIdx="1" clrIdx="0">
    <p:extLst>
      <p:ext uri="{19B8F6BF-5375-455C-9EA6-DF929625EA0E}">
        <p15:presenceInfo xmlns:p15="http://schemas.microsoft.com/office/powerpoint/2012/main" userId="8778bbec44f8fa1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70BF7-CB8E-43D8-BB3C-E19AF302F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2A2CF7-2F03-41D1-AF49-886B2B20F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F081F-C489-4E52-A382-F317D314C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4DABE-C966-46CF-9416-9AB8E476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07E73-EDBD-44E2-9EE2-35CD26FA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919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717AD-4DE3-472C-ACE7-96C60EECC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EED22-B8D3-49D8-B935-B33CD8B60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BE329-D539-4458-9F6A-D30B1B39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4D56E-36D6-4299-8CD5-41911624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BC381-CB2B-4088-9D05-FCC96FD79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01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9BC491-C693-4153-8BB5-C3A87D4FB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D7E30-F133-41FE-9775-6F4F7F682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FA564-85C8-43BA-BD61-2DCA9901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BFC9A-6F8C-4F75-A3C3-73CA9425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F25A1-D6B6-4B32-BCA4-953DDA68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985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1922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3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7815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425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767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148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956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276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E87EC-D773-4B57-8885-048607C01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36B34-984C-4703-ACEE-4A9B90BD1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CCD26-D2F4-4A15-8192-53CFD6E1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7F9D9-A676-4DA7-A0C7-26E5027F5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CAC31-2A78-4870-A18E-E2C02E6A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1545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9832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099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8983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1307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8365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239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031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5452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906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693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335D-8F5B-48EC-8BC8-20CD48E8A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7ECDC-DFCA-428C-BD16-754DA79FF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44E8A-01BD-499C-AD39-A7CA8B81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E1870-70D0-48A1-A06D-6C500522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DF444-ABD6-499A-8FD6-FBE71548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6351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09868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4644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882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16065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07088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47298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01506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06541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9588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01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4D924-61CE-4C41-952B-C5F249CD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5D43C-912A-47C6-97FE-CB564592B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1B48E-2B1B-4653-8C53-34185EC16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A05D6-3734-4D1F-BD0F-42FA8692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9DB63-A957-4389-A7CC-C2D1A4E1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70997-086A-45C6-8B94-36FE8D87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6914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97362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6076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3514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0205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9455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085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B3800-9AB4-4B5B-B9B9-46F1667C6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B517F-8F66-4D30-9AE4-3127C4A76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73838-E643-4FE6-B5C4-D8E8B3EFE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9A734-7055-4BC5-9777-41715F71B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80A886-1BAC-48C7-9895-A81042408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52C08F-944B-4CA0-BAF4-63BE6CDA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1A5B00-1FE8-4552-BC48-8B17E7418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2919D-6478-47AE-8E83-DB79E65F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247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6837-5ABD-4506-A367-03CB801F3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B1998-4B3E-47D8-9A5B-729E02D5E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E8CDF-E679-4D74-8A30-11E70DE0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DC69B-BF9E-4795-88E7-16B4B6AC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187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D41E4-262E-497E-A256-1409E41F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13439C-3407-434D-BEC3-F22DB30F3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91868-3E7D-4FEF-BBAF-C90CED41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51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054CE-A195-45E8-A900-0628987B7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DC5C5-7250-4BDF-8429-98EBCA2CC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4FD970-F778-45B9-AC5F-2DFC7A14B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397C1-2253-49AA-B795-DBF01414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4D16A-679E-4A8D-86D2-B8BB8E74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59733-6736-4E1A-AB7B-63528765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929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FA9CF-65D7-441D-ABD9-5FBE4B897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92ECB-06D8-4AE5-8899-ECD3E3F33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A724D-898E-406B-8F20-1F1E447F2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B7CB6-5C2B-44D3-B7B2-B560267E1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C769F-6EBF-4DBE-8E30-07E831113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C05B6-D3C5-4A9C-B093-6AE972EA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205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3C0FF3-4B18-4E3D-98D4-253EDFFE9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AC26E-32DC-4B02-BF5B-BD69E31D2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E85B8-4213-42B5-8616-190BB6FD3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8FD9F-1527-40B4-9933-35DFBA080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058C7-6F67-4001-8944-C67DAEE8D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97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9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93357DB-288D-46FE-A89A-030C8360E5B7}" type="datetimeFigureOut">
              <a:rPr lang="en-CA" smtClean="0"/>
              <a:t>2023-09-06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896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5B0B0-FE4B-4781-AE1E-A53BD7697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7921"/>
            <a:ext cx="9144000" cy="2768279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CRPS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Treasurer’s Reporting</a:t>
            </a: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Lodges and Associations</a:t>
            </a: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D36E45-6944-4BDC-9BDE-054367FD8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8D8B5B-F43C-4302-AA6D-EE9E9CBD2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443" y="3429000"/>
            <a:ext cx="4213934" cy="231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51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0CD0-14D5-4674-8685-2AD180D4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948" y="853440"/>
            <a:ext cx="2452051" cy="1344967"/>
          </a:xfrm>
        </p:spPr>
        <p:txBody>
          <a:bodyPr/>
          <a:lstStyle/>
          <a:p>
            <a:r>
              <a:rPr lang="en-US" sz="2800" b="1" dirty="0"/>
              <a:t>Sample of Cash Flow Statement</a:t>
            </a:r>
            <a:endParaRPr lang="en-CA" sz="28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BE7D8-95AA-4827-B4A3-90EE7135C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6949" y="2771346"/>
            <a:ext cx="2452050" cy="3056138"/>
          </a:xfrm>
        </p:spPr>
        <p:txBody>
          <a:bodyPr>
            <a:normAutofit/>
          </a:bodyPr>
          <a:lstStyle/>
          <a:p>
            <a:r>
              <a:rPr lang="en-US" sz="2400" dirty="0"/>
              <a:t>Easy to use</a:t>
            </a:r>
          </a:p>
          <a:p>
            <a:endParaRPr lang="en-US" sz="2400" dirty="0"/>
          </a:p>
          <a:p>
            <a:r>
              <a:rPr lang="en-US" sz="2400" dirty="0"/>
              <a:t>Easy to read</a:t>
            </a:r>
            <a:endParaRPr lang="en-CA" sz="24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9D99B12-5081-2CE7-53D9-580C8FABBC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328" y="235603"/>
            <a:ext cx="5849471" cy="661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8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9FEC-FCF0-4457-B7AC-24A8C7A6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so much for attending!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99CD-B57B-4737-BEB0-A888E523E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Any questions or comments?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871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88BE3A8-F6F2-4A50-9A46-AB89820F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32" y="-220027"/>
            <a:ext cx="3678053" cy="7293963"/>
          </a:xfrm>
        </p:spPr>
        <p:txBody>
          <a:bodyPr anchor="ctr">
            <a:normAutofit/>
          </a:bodyPr>
          <a:lstStyle/>
          <a:p>
            <a:pPr algn="r"/>
            <a:r>
              <a:rPr lang="en-US" sz="3200" b="1" dirty="0">
                <a:solidFill>
                  <a:schemeClr val="tx1"/>
                </a:solidFill>
              </a:rPr>
              <a:t>Treasurer’s  Role and Duties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B9CE1-77A1-4ECC-9460-BB9838C12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860473" cy="4739950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1. Member of your Lodge or Association’s Executive committee.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2. Take care of  your Lodge or Association finances.</a:t>
            </a:r>
          </a:p>
        </p:txBody>
      </p:sp>
    </p:spTree>
    <p:extLst>
      <p:ext uri="{BB962C8B-B14F-4D97-AF65-F5344CB8AC3E}">
        <p14:creationId xmlns:p14="http://schemas.microsoft.com/office/powerpoint/2010/main" val="29182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30A268-2DB0-4A98-9837-BAA4215B5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EBEBEB"/>
                </a:solidFill>
              </a:rPr>
              <a:t>Keeping </a:t>
            </a:r>
            <a:br>
              <a:rPr lang="en-US" sz="3200" b="1" dirty="0">
                <a:solidFill>
                  <a:srgbClr val="EBEBEB"/>
                </a:solidFill>
              </a:rPr>
            </a:br>
            <a:r>
              <a:rPr lang="en-US" sz="3200" b="1" dirty="0">
                <a:solidFill>
                  <a:srgbClr val="EBEBEB"/>
                </a:solidFill>
              </a:rPr>
              <a:t>our members informed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94B15-350A-4135-AFF8-902B826C7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3848" y="486815"/>
            <a:ext cx="6139923" cy="5954325"/>
          </a:xfrm>
        </p:spPr>
        <p:txBody>
          <a:bodyPr anchor="ctr">
            <a:normAutofit/>
          </a:bodyPr>
          <a:lstStyle/>
          <a:p>
            <a:r>
              <a:rPr lang="en-US" sz="2600" dirty="0"/>
              <a:t>As Treasurer you are required to present your report monthly.  If your lodge or association has more than one business meeting a month than you may be required to report more often.</a:t>
            </a:r>
          </a:p>
          <a:p>
            <a:pPr lvl="1"/>
            <a:r>
              <a:rPr lang="en-US" sz="2600" dirty="0"/>
              <a:t>A Treasurer’s report should include all receipts, all expenditures, as well as the bank balances</a:t>
            </a:r>
          </a:p>
          <a:p>
            <a:pPr lvl="1"/>
            <a:r>
              <a:rPr lang="en-US" sz="2600" dirty="0"/>
              <a:t>The goal is to keep all our members informed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097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19D6D7A-11B3-4314-A3F8-991E376F6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498" y="718096"/>
            <a:ext cx="5127004" cy="542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79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86EEF-AC5D-49DD-ADE3-9F752A21C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spreadsheet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89E77-CE92-482C-A10C-70E708F66AD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94121" y="2495365"/>
            <a:ext cx="9447860" cy="45720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Excel is a spreadsheet program on Microsoft Office.  It comes with the Word program.  If you do not have access to this program this information can all be entered in a manual ledger or any other spreadsheet program.</a:t>
            </a:r>
          </a:p>
          <a:p>
            <a:r>
              <a:rPr lang="en-US" sz="3200" dirty="0"/>
              <a:t>Excel lets you enter numbers, names, dates in a column and row format.  You can have your columns automatically total with the </a:t>
            </a:r>
            <a:r>
              <a:rPr lang="en-US" sz="3200" dirty="0" err="1"/>
              <a:t>autosum</a:t>
            </a:r>
            <a:r>
              <a:rPr lang="en-US" sz="3200" dirty="0"/>
              <a:t> feature.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726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0CD0-14D5-4674-8685-2AD180D4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948" y="853440"/>
            <a:ext cx="2452051" cy="1344967"/>
          </a:xfrm>
        </p:spPr>
        <p:txBody>
          <a:bodyPr/>
          <a:lstStyle/>
          <a:p>
            <a:r>
              <a:rPr lang="en-US" sz="2800" b="1" dirty="0"/>
              <a:t>Sample of Accounting</a:t>
            </a:r>
            <a:endParaRPr lang="en-CA" sz="2800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514CE06-D824-42F6-908A-DC2176594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38609"/>
              </p:ext>
            </p:extLst>
          </p:nvPr>
        </p:nvGraphicFramePr>
        <p:xfrm>
          <a:off x="4121755" y="558076"/>
          <a:ext cx="7953704" cy="5741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4788">
                  <a:extLst>
                    <a:ext uri="{9D8B030D-6E8A-4147-A177-3AD203B41FA5}">
                      <a16:colId xmlns:a16="http://schemas.microsoft.com/office/drawing/2014/main" val="2305700295"/>
                    </a:ext>
                  </a:extLst>
                </a:gridCol>
                <a:gridCol w="1028283">
                  <a:extLst>
                    <a:ext uri="{9D8B030D-6E8A-4147-A177-3AD203B41FA5}">
                      <a16:colId xmlns:a16="http://schemas.microsoft.com/office/drawing/2014/main" val="2186983207"/>
                    </a:ext>
                  </a:extLst>
                </a:gridCol>
                <a:gridCol w="1028283">
                  <a:extLst>
                    <a:ext uri="{9D8B030D-6E8A-4147-A177-3AD203B41FA5}">
                      <a16:colId xmlns:a16="http://schemas.microsoft.com/office/drawing/2014/main" val="1641549079"/>
                    </a:ext>
                  </a:extLst>
                </a:gridCol>
                <a:gridCol w="941560">
                  <a:extLst>
                    <a:ext uri="{9D8B030D-6E8A-4147-A177-3AD203B41FA5}">
                      <a16:colId xmlns:a16="http://schemas.microsoft.com/office/drawing/2014/main" val="3459022616"/>
                    </a:ext>
                  </a:extLst>
                </a:gridCol>
                <a:gridCol w="817670">
                  <a:extLst>
                    <a:ext uri="{9D8B030D-6E8A-4147-A177-3AD203B41FA5}">
                      <a16:colId xmlns:a16="http://schemas.microsoft.com/office/drawing/2014/main" val="4294865031"/>
                    </a:ext>
                  </a:extLst>
                </a:gridCol>
                <a:gridCol w="941560">
                  <a:extLst>
                    <a:ext uri="{9D8B030D-6E8A-4147-A177-3AD203B41FA5}">
                      <a16:colId xmlns:a16="http://schemas.microsoft.com/office/drawing/2014/main" val="3081079211"/>
                    </a:ext>
                  </a:extLst>
                </a:gridCol>
                <a:gridCol w="941560">
                  <a:extLst>
                    <a:ext uri="{9D8B030D-6E8A-4147-A177-3AD203B41FA5}">
                      <a16:colId xmlns:a16="http://schemas.microsoft.com/office/drawing/2014/main" val="2272339891"/>
                    </a:ext>
                  </a:extLst>
                </a:gridCol>
              </a:tblGrid>
              <a:tr h="2050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CANADIAN ROYAL PURPLE EXAMPLE ACCOUNTING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Accounting Jan 1, 2020 to Dec 31, 2020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53692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Budget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Total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Jan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Feb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Mar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Apr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429088423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Revenue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549638806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Catering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6,000.00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3,338.00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2,038.00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1,300.00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502440015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Membership Dues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-  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783078248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Sunshine March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40.70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13.70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27.00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737572776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Misc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  -  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  -  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394116366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Total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7,840.00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5,118.70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$ 3,791.70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-  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$ 1,327.00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-  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994376689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414502663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>
                          <a:effectLst/>
                        </a:rPr>
                        <a:t>Expenses</a:t>
                      </a:r>
                      <a:endParaRPr lang="en-CA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494912121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Donations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3,000.00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350.00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300.00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50.00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780099318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>
                          <a:effectLst/>
                        </a:rPr>
                        <a:t>Member Expenses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500.00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136.86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136.86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595370408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Catering Expenses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3,500.00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1,978.48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1,389.02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589.46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307256659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Supplies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200.00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101.03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101.03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397222774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National Memebership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822886356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Lodge Dues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25.00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25.00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25.00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736218260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Lodge Insurance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158.00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158.00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158.00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038589891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Advertising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  -  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704501434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Bank Charges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68993553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Total.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9,263.00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4,489.37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$ 3,549.91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300.00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639.46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-  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024005238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628630477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348556027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>
                          <a:effectLst/>
                        </a:rPr>
                        <a:t> 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063694231"/>
                  </a:ext>
                </a:extLst>
              </a:tr>
              <a:tr h="2050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GENERAL BANK ACCOUNT BALANCE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4191700850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January Opening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>
                          <a:effectLst/>
                        </a:rPr>
                        <a:t> $    5,000.00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350318224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February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5,241.79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801633573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March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4,941.79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962041138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April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5,629.33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945019045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BE7D8-95AA-4827-B4A3-90EE7135C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6949" y="2771346"/>
            <a:ext cx="2452050" cy="3056138"/>
          </a:xfrm>
        </p:spPr>
        <p:txBody>
          <a:bodyPr>
            <a:normAutofit/>
          </a:bodyPr>
          <a:lstStyle/>
          <a:p>
            <a:r>
              <a:rPr lang="en-US" sz="2400" dirty="0"/>
              <a:t>Excel Spreadsheet available to customize</a:t>
            </a:r>
          </a:p>
          <a:p>
            <a:r>
              <a:rPr lang="en-US" sz="2400" dirty="0"/>
              <a:t>Easy to use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0924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DFBD0-67D7-4159-8223-AB2BED2A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6" y="716280"/>
            <a:ext cx="3048631" cy="1442621"/>
          </a:xfrm>
        </p:spPr>
        <p:txBody>
          <a:bodyPr/>
          <a:lstStyle/>
          <a:p>
            <a:r>
              <a:rPr lang="en-US" sz="2800" b="1" dirty="0"/>
              <a:t>Monthly Detail on Excel spreadsheet</a:t>
            </a:r>
            <a:endParaRPr lang="en-CA" sz="2800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DA589C8-DD74-4652-8B67-03870D3458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987219"/>
              </p:ext>
            </p:extLst>
          </p:nvPr>
        </p:nvGraphicFramePr>
        <p:xfrm>
          <a:off x="4223699" y="285099"/>
          <a:ext cx="7625918" cy="6287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917">
                  <a:extLst>
                    <a:ext uri="{9D8B030D-6E8A-4147-A177-3AD203B41FA5}">
                      <a16:colId xmlns:a16="http://schemas.microsoft.com/office/drawing/2014/main" val="1919155687"/>
                    </a:ext>
                  </a:extLst>
                </a:gridCol>
                <a:gridCol w="571627">
                  <a:extLst>
                    <a:ext uri="{9D8B030D-6E8A-4147-A177-3AD203B41FA5}">
                      <a16:colId xmlns:a16="http://schemas.microsoft.com/office/drawing/2014/main" val="497217881"/>
                    </a:ext>
                  </a:extLst>
                </a:gridCol>
                <a:gridCol w="664957">
                  <a:extLst>
                    <a:ext uri="{9D8B030D-6E8A-4147-A177-3AD203B41FA5}">
                      <a16:colId xmlns:a16="http://schemas.microsoft.com/office/drawing/2014/main" val="2620089162"/>
                    </a:ext>
                  </a:extLst>
                </a:gridCol>
                <a:gridCol w="793279">
                  <a:extLst>
                    <a:ext uri="{9D8B030D-6E8A-4147-A177-3AD203B41FA5}">
                      <a16:colId xmlns:a16="http://schemas.microsoft.com/office/drawing/2014/main" val="2406538025"/>
                    </a:ext>
                  </a:extLst>
                </a:gridCol>
                <a:gridCol w="793279">
                  <a:extLst>
                    <a:ext uri="{9D8B030D-6E8A-4147-A177-3AD203B41FA5}">
                      <a16:colId xmlns:a16="http://schemas.microsoft.com/office/drawing/2014/main" val="1289102370"/>
                    </a:ext>
                  </a:extLst>
                </a:gridCol>
                <a:gridCol w="618294">
                  <a:extLst>
                    <a:ext uri="{9D8B030D-6E8A-4147-A177-3AD203B41FA5}">
                      <a16:colId xmlns:a16="http://schemas.microsoft.com/office/drawing/2014/main" val="2222369462"/>
                    </a:ext>
                  </a:extLst>
                </a:gridCol>
                <a:gridCol w="664957">
                  <a:extLst>
                    <a:ext uri="{9D8B030D-6E8A-4147-A177-3AD203B41FA5}">
                      <a16:colId xmlns:a16="http://schemas.microsoft.com/office/drawing/2014/main" val="2740373561"/>
                    </a:ext>
                  </a:extLst>
                </a:gridCol>
                <a:gridCol w="571627">
                  <a:extLst>
                    <a:ext uri="{9D8B030D-6E8A-4147-A177-3AD203B41FA5}">
                      <a16:colId xmlns:a16="http://schemas.microsoft.com/office/drawing/2014/main" val="241448286"/>
                    </a:ext>
                  </a:extLst>
                </a:gridCol>
                <a:gridCol w="1722981">
                  <a:extLst>
                    <a:ext uri="{9D8B030D-6E8A-4147-A177-3AD203B41FA5}">
                      <a16:colId xmlns:a16="http://schemas.microsoft.com/office/drawing/2014/main" val="3830006790"/>
                    </a:ext>
                  </a:extLst>
                </a:gridCol>
              </a:tblGrid>
              <a:tr h="144492"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Jan-20</a:t>
                      </a:r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38832138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61946907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REVENUE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Catering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Dues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Sunshine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9321191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Sandi Lougheed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346.00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66273943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All members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1,740.00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13.70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004141439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MaryLou McCarthy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1,692.00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57952867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383152501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 dirty="0">
                          <a:effectLst/>
                        </a:rPr>
                        <a:t> $      2,038.00 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1,740.00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13.70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3,791.70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744367638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132235267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787942298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EXPENSES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Chq #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Groceries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Supplies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Members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Nat Dues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Lodge Dues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922127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ABC Grocery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1511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147.71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147.71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573274600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Meat Store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1512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696.92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696.92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29383862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DEF Grocery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1513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432.48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432.48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432523464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Jan Gammie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1514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65.93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65.93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092246733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Lynda Nolan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1515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66.14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66.14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254917907"/>
                  </a:ext>
                </a:extLst>
              </a:tr>
              <a:tr h="1186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Anita Kitz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1516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117.73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45.98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34.89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36.86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179859426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CRPS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1517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1,765.00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1,740.00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25.00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656756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Jim Matthews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1518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100.00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100.00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283799887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3,391.91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1,389.02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101.03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136.86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1,740.00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25.00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87303697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53954963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Feb-20</a:t>
                      </a:r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397520824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EXPENSES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908265931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M. McDonald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Donation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805320368"/>
                  </a:ext>
                </a:extLst>
              </a:tr>
              <a:tr h="278026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Encounters of Cananda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1519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300.00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27114320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4281528033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Mar-20</a:t>
                      </a:r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908374593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 dirty="0">
                          <a:effectLst/>
                        </a:rPr>
                        <a:t>REVENUE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Catering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Sunshine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Dues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315654189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Smith Lunch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200.00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56443970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Jones Funeral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1,100.00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949026452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27.00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35.00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680246490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128814024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Total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1,300.00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1,300.00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05638904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797986008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EXPENSES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Groceries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Donations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976057052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Carrie Stotz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1520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287.22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287.22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983084542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BDSS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1521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50.00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50.00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582224079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Jan Gammie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1522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15.00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15.00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26268007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ABC Grocery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1523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116.57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116.57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63029703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DEF Grocery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1524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75.94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75.94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553809914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Meat Store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1525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94.73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94.73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148988092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639.46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589.46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50.00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82299692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57514301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9B668-1F60-4F92-898A-033F9F2C0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0800"/>
            <a:ext cx="2475537" cy="2683276"/>
          </a:xfrm>
        </p:spPr>
        <p:txBody>
          <a:bodyPr/>
          <a:lstStyle/>
          <a:p>
            <a:r>
              <a:rPr lang="en-US" sz="2400" dirty="0"/>
              <a:t>This is to track the detail of your banking on a monthly basis.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556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176EF-0BDC-4458-B297-124745B8C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27" y="1130602"/>
            <a:ext cx="3443331" cy="4596794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EBEBEB"/>
                </a:solidFill>
              </a:rPr>
              <a:t>Benefits of a Spreadsheet	</a:t>
            </a:r>
            <a:br>
              <a:rPr lang="en-US" sz="3200" dirty="0">
                <a:solidFill>
                  <a:srgbClr val="EBEBEB"/>
                </a:solidFill>
              </a:rPr>
            </a:br>
            <a:endParaRPr lang="en-US" sz="32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1BBCB-691A-4CD8-AAFF-14DA7E10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2960" y="437513"/>
            <a:ext cx="7049040" cy="5954325"/>
          </a:xfrm>
        </p:spPr>
        <p:txBody>
          <a:bodyPr anchor="ctr">
            <a:normAutofit/>
          </a:bodyPr>
          <a:lstStyle/>
          <a:p>
            <a:r>
              <a:rPr lang="en-US" sz="2800" dirty="0"/>
              <a:t>An Excel Spreadsheet is a wonderful way to keep track of your Lodge or Association’s financial records</a:t>
            </a:r>
          </a:p>
          <a:p>
            <a:r>
              <a:rPr lang="en-US" sz="2800" dirty="0"/>
              <a:t>A spreadsheet can be customized in many different ways to work for your Lodge or Association</a:t>
            </a:r>
          </a:p>
          <a:p>
            <a:r>
              <a:rPr lang="en-US" sz="2800" dirty="0"/>
              <a:t>Using the </a:t>
            </a:r>
            <a:r>
              <a:rPr lang="en-US" sz="2800" dirty="0" err="1"/>
              <a:t>autosum</a:t>
            </a:r>
            <a:r>
              <a:rPr lang="en-US" sz="2800" dirty="0"/>
              <a:t> feature will ensure that you never produce an unbalanced statement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3076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176EF-0BDC-4458-B297-124745B8C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27" y="1130602"/>
            <a:ext cx="3443331" cy="4596794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EBEBEB"/>
                </a:solidFill>
              </a:rPr>
              <a:t>A Simple but</a:t>
            </a:r>
            <a:br>
              <a:rPr lang="en-US" b="1" dirty="0">
                <a:solidFill>
                  <a:srgbClr val="EBEBEB"/>
                </a:solidFill>
              </a:rPr>
            </a:br>
            <a:r>
              <a:rPr lang="en-US" b="1" dirty="0">
                <a:solidFill>
                  <a:srgbClr val="EBEBEB"/>
                </a:solidFill>
              </a:rPr>
              <a:t>Effective Report	</a:t>
            </a:r>
            <a:br>
              <a:rPr lang="en-US" sz="3200" dirty="0">
                <a:solidFill>
                  <a:srgbClr val="EBEBEB"/>
                </a:solidFill>
              </a:rPr>
            </a:br>
            <a:endParaRPr lang="en-US" sz="32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1BBCB-691A-4CD8-AAFF-14DA7E10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2960" y="437513"/>
            <a:ext cx="7049040" cy="595432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If you are producing printed reports every month a spreadsheet can become a little cumbersome.</a:t>
            </a:r>
          </a:p>
          <a:p>
            <a:r>
              <a:rPr lang="en-US" sz="2400" dirty="0"/>
              <a:t>A simple but effective report is a Cash Flow Statement</a:t>
            </a:r>
          </a:p>
          <a:p>
            <a:r>
              <a:rPr lang="en-US" sz="2400" dirty="0"/>
              <a:t>This report will give you your opening balance, a listing of all monies received, a listing of all monies spent, as well as your up to date bank balances</a:t>
            </a:r>
          </a:p>
          <a:p>
            <a:r>
              <a:rPr lang="en-US" sz="2400" dirty="0"/>
              <a:t>A Cash Flow Statement is very easy to read</a:t>
            </a:r>
            <a:br>
              <a:rPr lang="en-US" sz="2200" dirty="0"/>
            </a:b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4073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3.xml><?xml version="1.0" encoding="utf-8"?>
<a:theme xmlns:a="http://schemas.openxmlformats.org/drawingml/2006/main" name="1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888</Words>
  <Application>Microsoft Office PowerPoint</Application>
  <PresentationFormat>Widescreen</PresentationFormat>
  <Paragraphs>267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 3</vt:lpstr>
      <vt:lpstr>Office Theme</vt:lpstr>
      <vt:lpstr>Ion Boardroom</vt:lpstr>
      <vt:lpstr>1_Ion Boardroom</vt:lpstr>
      <vt:lpstr>   Welcome to CRPS Treasurer’s Reporting for Lodges and Associations </vt:lpstr>
      <vt:lpstr>Treasurer’s  Role and Duties</vt:lpstr>
      <vt:lpstr>Keeping  our members informed</vt:lpstr>
      <vt:lpstr>PowerPoint Presentation</vt:lpstr>
      <vt:lpstr>Using a spreadsheet</vt:lpstr>
      <vt:lpstr>Sample of Accounting</vt:lpstr>
      <vt:lpstr>Monthly Detail on Excel spreadsheet</vt:lpstr>
      <vt:lpstr>Benefits of a Spreadsheet  </vt:lpstr>
      <vt:lpstr>A Simple but Effective Report  </vt:lpstr>
      <vt:lpstr>Sample of Cash Flow Statement</vt:lpstr>
      <vt:lpstr>Thank you so much for attending!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CRPS Treasurer’s Zoominar</dc:title>
  <dc:creator>Carrie Stotz</dc:creator>
  <cp:lastModifiedBy>Ann Walsh</cp:lastModifiedBy>
  <cp:revision>16</cp:revision>
  <cp:lastPrinted>2023-07-10T18:47:15Z</cp:lastPrinted>
  <dcterms:created xsi:type="dcterms:W3CDTF">2021-03-03T16:53:46Z</dcterms:created>
  <dcterms:modified xsi:type="dcterms:W3CDTF">2023-09-06T20:12:10Z</dcterms:modified>
</cp:coreProperties>
</file>